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5" r:id="rId8"/>
    <p:sldId id="273" r:id="rId9"/>
    <p:sldId id="261" r:id="rId10"/>
    <p:sldId id="263" r:id="rId11"/>
    <p:sldId id="262" r:id="rId12"/>
    <p:sldId id="274" r:id="rId13"/>
    <p:sldId id="266" r:id="rId14"/>
    <p:sldId id="268"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B22D-6F6C-4156-A7CA-FDDC549303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06A421-4887-422D-8C6C-2033520F5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D324DB-BCD9-4B8F-866C-4CCBEBD77581}"/>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EF7CB702-E10A-4029-A5B8-B45A5E99B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3DB09-0877-4E70-9788-8AFAC3FE8FF1}"/>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80044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A81F-5094-496E-A944-245E2850E6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543366-B16D-426E-A7B9-A282384DF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AAFD4-1810-400B-AC26-6DE1FE6793C9}"/>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4B7392C1-CF00-4A56-B22E-58482C289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ACE6D-BF73-48D6-B74C-80DCA34FD36B}"/>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137629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3C97F5-6A48-456D-9017-1E6E3FEBE4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BAC85A-EF0A-401D-8118-F0517E5F4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DDA9E-E566-407B-B0EC-37F1418824D4}"/>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303B4FB4-C3C1-4BE5-BD32-2F7838B15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68D38-2F64-4DC7-94D4-BA93CD78D7ED}"/>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49805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F20F-90FD-4831-A3D3-B91EE55F3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CF0D-408D-46EA-89D4-84DD27932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67B09-3B85-465E-AE1F-CC2C10C9F0E9}"/>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3D359E02-915B-4AB2-BE83-20EC8E47C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AA2E8-98C2-44E0-AD15-6D1C4D35B563}"/>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17899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4E63-A799-48AE-87D7-5D0BFC935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95C8B-A012-4FDC-93F7-C2E61A26F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90E36-3471-40C4-8E97-106A140A7845}"/>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812366B8-0302-40D2-9E50-E3B768EE2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85AD9-5530-4BB0-A59B-2E2B6498C11F}"/>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97871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F3B8-02F1-4F5E-AA0F-F932C7893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312027-C805-4E9C-B04C-22295B328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FFD333-CFE7-4540-B43A-878B68FD3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79F6F-CED3-4DCB-8988-53660CFC990A}"/>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6" name="Footer Placeholder 5">
            <a:extLst>
              <a:ext uri="{FF2B5EF4-FFF2-40B4-BE49-F238E27FC236}">
                <a16:creationId xmlns:a16="http://schemas.microsoft.com/office/drawing/2014/main" id="{9A3F6B85-6E51-4CD6-AE4D-713D09EB2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A4FCA-6E82-4CF7-B334-EF1BFAFC93A7}"/>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355581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61E3-487A-49B4-A825-FC788DA323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939964-8432-4507-BE81-3F1B01D14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30EBF-7D49-4CE4-A413-6BA793516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173AB-1DEE-4FDF-8E62-0AC588543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9B075-B16B-417B-B189-510BEF4B92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41C69-FDC7-44CF-ADDA-DBD97AFE1545}"/>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8" name="Footer Placeholder 7">
            <a:extLst>
              <a:ext uri="{FF2B5EF4-FFF2-40B4-BE49-F238E27FC236}">
                <a16:creationId xmlns:a16="http://schemas.microsoft.com/office/drawing/2014/main" id="{57420D4D-ACE6-475C-8946-E806369D0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778203-24CC-4304-8EDB-1EE4D66DC0F8}"/>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54686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DAD1-F110-4FF7-BAB7-DCB5F9AD7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ED8A8-F4EB-4F8A-B3FB-7297771E50AD}"/>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4" name="Footer Placeholder 3">
            <a:extLst>
              <a:ext uri="{FF2B5EF4-FFF2-40B4-BE49-F238E27FC236}">
                <a16:creationId xmlns:a16="http://schemas.microsoft.com/office/drawing/2014/main" id="{8558454F-B4F5-455A-8F27-CE196EEC61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B9ED58-6F8A-4031-ACEF-ED0DBC6A0F3A}"/>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187851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39FCB-1975-46B3-A62B-22C33C4AA4FD}"/>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3" name="Footer Placeholder 2">
            <a:extLst>
              <a:ext uri="{FF2B5EF4-FFF2-40B4-BE49-F238E27FC236}">
                <a16:creationId xmlns:a16="http://schemas.microsoft.com/office/drawing/2014/main" id="{FBA892A0-8B59-4CD5-8F08-25A19AC046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1ED7A4-30B8-4FAD-A521-C49B4D7C2720}"/>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71027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0B1C-EB19-479A-BDDD-0B20DEAC7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FBEAE-2390-4677-995A-C2D82AAF7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C3A97C-697D-4725-8C2C-27AE1CDA3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5CD2E-887D-4EDA-BE74-8ECA4707B4C4}"/>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6" name="Footer Placeholder 5">
            <a:extLst>
              <a:ext uri="{FF2B5EF4-FFF2-40B4-BE49-F238E27FC236}">
                <a16:creationId xmlns:a16="http://schemas.microsoft.com/office/drawing/2014/main" id="{89C239E8-EF6D-49BD-B2E8-D4961A023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ABFF7-10BB-4133-9ABB-0DE266E19E32}"/>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674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2D3C-4D62-4DB0-A2D3-236D0B61F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E053F-61F8-4D4D-8202-4E111524A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7C6E5-C1A9-4243-9060-6F1EBA7B2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A464B-3F2A-4C99-AE2E-B60C9DAA2DB7}"/>
              </a:ext>
            </a:extLst>
          </p:cNvPr>
          <p:cNvSpPr>
            <a:spLocks noGrp="1"/>
          </p:cNvSpPr>
          <p:nvPr>
            <p:ph type="dt" sz="half" idx="10"/>
          </p:nvPr>
        </p:nvSpPr>
        <p:spPr/>
        <p:txBody>
          <a:bodyPr/>
          <a:lstStyle/>
          <a:p>
            <a:fld id="{698F82E4-557B-4737-B3A8-5568F922B09F}" type="datetimeFigureOut">
              <a:rPr lang="en-US" smtClean="0"/>
              <a:t>10/18/2023</a:t>
            </a:fld>
            <a:endParaRPr lang="en-US"/>
          </a:p>
        </p:txBody>
      </p:sp>
      <p:sp>
        <p:nvSpPr>
          <p:cNvPr id="6" name="Footer Placeholder 5">
            <a:extLst>
              <a:ext uri="{FF2B5EF4-FFF2-40B4-BE49-F238E27FC236}">
                <a16:creationId xmlns:a16="http://schemas.microsoft.com/office/drawing/2014/main" id="{F6A82B5D-E147-4608-81E3-414E047B6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C57CB-A8F8-403D-9789-09FBA57FC162}"/>
              </a:ext>
            </a:extLst>
          </p:cNvPr>
          <p:cNvSpPr>
            <a:spLocks noGrp="1"/>
          </p:cNvSpPr>
          <p:nvPr>
            <p:ph type="sldNum" sz="quarter" idx="12"/>
          </p:nvPr>
        </p:nvSpPr>
        <p:spPr/>
        <p:txBody>
          <a:bodyPr/>
          <a:lstStyle/>
          <a:p>
            <a:fld id="{5F77779E-E37A-4684-9242-A89ECEAC387E}" type="slidenum">
              <a:rPr lang="en-US" smtClean="0"/>
              <a:t>‹#›</a:t>
            </a:fld>
            <a:endParaRPr lang="en-US"/>
          </a:p>
        </p:txBody>
      </p:sp>
    </p:spTree>
    <p:extLst>
      <p:ext uri="{BB962C8B-B14F-4D97-AF65-F5344CB8AC3E}">
        <p14:creationId xmlns:p14="http://schemas.microsoft.com/office/powerpoint/2010/main" val="275091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C48D4-C7BC-43DD-8149-D57B1E0D0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2A0076-C35E-43B7-9483-5244974FD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9159-7B98-4396-921F-0BC88A26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F82E4-557B-4737-B3A8-5568F922B09F}" type="datetimeFigureOut">
              <a:rPr lang="en-US" smtClean="0"/>
              <a:t>10/18/2023</a:t>
            </a:fld>
            <a:endParaRPr lang="en-US"/>
          </a:p>
        </p:txBody>
      </p:sp>
      <p:sp>
        <p:nvSpPr>
          <p:cNvPr id="5" name="Footer Placeholder 4">
            <a:extLst>
              <a:ext uri="{FF2B5EF4-FFF2-40B4-BE49-F238E27FC236}">
                <a16:creationId xmlns:a16="http://schemas.microsoft.com/office/drawing/2014/main" id="{A9D81FD7-3049-46F6-9EAC-6DC6ED43F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5BFB73-4FC5-4C79-972E-A119FD136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7779E-E37A-4684-9242-A89ECEAC387E}" type="slidenum">
              <a:rPr lang="en-US" smtClean="0"/>
              <a:t>‹#›</a:t>
            </a:fld>
            <a:endParaRPr lang="en-US"/>
          </a:p>
        </p:txBody>
      </p:sp>
    </p:spTree>
    <p:extLst>
      <p:ext uri="{BB962C8B-B14F-4D97-AF65-F5344CB8AC3E}">
        <p14:creationId xmlns:p14="http://schemas.microsoft.com/office/powerpoint/2010/main" val="56270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sps.com/ship/shipping-restriction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tatepatrol.nebraska.gov/sites/default/files/750_evidence_submittal_form_6-2020.pdf" TargetMode="External"/><Relationship Id="rId2" Type="http://schemas.openxmlformats.org/officeDocument/2006/relationships/hyperlink" Target="https://statepatrol.nebraska.gov/divisions/investigative-services/crime-laboratory"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tepatrol.nebraska.gov/sites/default/files/750b_rush_request.pdf" TargetMode="External"/><Relationship Id="rId2" Type="http://schemas.openxmlformats.org/officeDocument/2006/relationships/hyperlink" Target="https://statepatrol.nebraska.gov/divisions/investigative-services/crime-laborato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7FB6321F-936A-4FA9-9455-F676F5DDB929}"/>
              </a:ext>
            </a:extLst>
          </p:cNvPr>
          <p:cNvSpPr>
            <a:spLocks noGrp="1"/>
          </p:cNvSpPr>
          <p:nvPr>
            <p:ph type="ctrTitle"/>
          </p:nvPr>
        </p:nvSpPr>
        <p:spPr>
          <a:xfrm>
            <a:off x="3500731" y="2072554"/>
            <a:ext cx="5186842" cy="2602685"/>
          </a:xfrm>
        </p:spPr>
        <p:txBody>
          <a:bodyPr anchor="b">
            <a:normAutofit fontScale="90000"/>
          </a:bodyPr>
          <a:lstStyle/>
          <a:p>
            <a:r>
              <a:rPr lang="en-US" sz="5200" dirty="0">
                <a:solidFill>
                  <a:schemeClr val="tx2"/>
                </a:solidFill>
              </a:rPr>
              <a:t>Helpful Information About Submitting Evidence to the Crime Lab</a:t>
            </a:r>
          </a:p>
        </p:txBody>
      </p:sp>
      <p:sp>
        <p:nvSpPr>
          <p:cNvPr id="3" name="Subtitle 2">
            <a:extLst>
              <a:ext uri="{FF2B5EF4-FFF2-40B4-BE49-F238E27FC236}">
                <a16:creationId xmlns:a16="http://schemas.microsoft.com/office/drawing/2014/main" id="{F4F822B6-EB0B-4DA5-A525-F55E3557205E}"/>
              </a:ext>
            </a:extLst>
          </p:cNvPr>
          <p:cNvSpPr>
            <a:spLocks noGrp="1"/>
          </p:cNvSpPr>
          <p:nvPr>
            <p:ph type="subTitle" idx="1"/>
          </p:nvPr>
        </p:nvSpPr>
        <p:spPr>
          <a:xfrm>
            <a:off x="3500731" y="4785446"/>
            <a:ext cx="5188034" cy="682079"/>
          </a:xfrm>
        </p:spPr>
        <p:txBody>
          <a:bodyPr>
            <a:normAutofit fontScale="85000" lnSpcReduction="20000"/>
          </a:bodyPr>
          <a:lstStyle/>
          <a:p>
            <a:r>
              <a:rPr lang="en-US" dirty="0">
                <a:solidFill>
                  <a:schemeClr val="tx2"/>
                </a:solidFill>
              </a:rPr>
              <a:t>Nebraska State Patrol Crime Lab</a:t>
            </a:r>
          </a:p>
          <a:p>
            <a:r>
              <a:rPr lang="en-US" dirty="0">
                <a:solidFill>
                  <a:schemeClr val="tx2"/>
                </a:solidFill>
              </a:rPr>
              <a:t>Evidence Section</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5974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NO Staples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522663"/>
            <a:ext cx="9202722" cy="3247293"/>
          </a:xfrm>
        </p:spPr>
        <p:txBody>
          <a:bodyPr anchor="t">
            <a:normAutofit/>
          </a:bodyPr>
          <a:lstStyle/>
          <a:p>
            <a:r>
              <a:rPr lang="en-US" sz="2000" dirty="0">
                <a:solidFill>
                  <a:schemeClr val="tx2"/>
                </a:solidFill>
              </a:rPr>
              <a:t>Staples are </a:t>
            </a:r>
            <a:r>
              <a:rPr lang="en-US" sz="2000" b="1" u="sng" dirty="0">
                <a:solidFill>
                  <a:schemeClr val="tx2"/>
                </a:solidFill>
              </a:rPr>
              <a:t>NOT</a:t>
            </a:r>
            <a:r>
              <a:rPr lang="en-US" sz="2000" dirty="0">
                <a:solidFill>
                  <a:schemeClr val="tx2"/>
                </a:solidFill>
              </a:rPr>
              <a:t> an accepted method of sealing evidence.</a:t>
            </a:r>
          </a:p>
          <a:p>
            <a:r>
              <a:rPr lang="en-US" sz="2000" dirty="0">
                <a:solidFill>
                  <a:schemeClr val="tx2"/>
                </a:solidFill>
              </a:rPr>
              <a:t>Staples pose a biohazard risk to those handling the evidence. The analysts are working with potentially dangerous evidence and if their gloves were to be poked by a staple, they could get infected.</a:t>
            </a:r>
          </a:p>
          <a:p>
            <a:r>
              <a:rPr lang="en-US" sz="2000" dirty="0">
                <a:solidFill>
                  <a:schemeClr val="tx2"/>
                </a:solidFill>
              </a:rPr>
              <a:t>Staples will have to be removed from evidence if brought in by hand and sealed with tape provided by the Crime Lab.</a:t>
            </a:r>
          </a:p>
          <a:p>
            <a:pPr lvl="1"/>
            <a:r>
              <a:rPr lang="en-US" sz="1600" dirty="0">
                <a:solidFill>
                  <a:schemeClr val="tx2"/>
                </a:solidFill>
              </a:rPr>
              <a:t>This includes staples used to attach property paperwork onto evidence bags. </a:t>
            </a:r>
            <a:endParaRPr lang="en-US" sz="1200" dirty="0">
              <a:solidFill>
                <a:schemeClr val="tx2"/>
              </a:solidFill>
            </a:endParaRPr>
          </a:p>
          <a:p>
            <a:r>
              <a:rPr lang="en-US" sz="2000" dirty="0">
                <a:solidFill>
                  <a:schemeClr val="tx2"/>
                </a:solidFill>
              </a:rPr>
              <a:t>If staples are found through mailed evidence the evidence will be returned to the submitting agency for removal of all staples before acceptance into the Crime Lab.</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974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NO Scotch Tape</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531911"/>
            <a:ext cx="9202722" cy="3868604"/>
          </a:xfrm>
        </p:spPr>
        <p:txBody>
          <a:bodyPr anchor="t">
            <a:normAutofit/>
          </a:bodyPr>
          <a:lstStyle/>
          <a:p>
            <a:r>
              <a:rPr lang="en-US" sz="2000" dirty="0">
                <a:solidFill>
                  <a:schemeClr val="tx2"/>
                </a:solidFill>
              </a:rPr>
              <a:t>Scotch tape is </a:t>
            </a:r>
            <a:r>
              <a:rPr lang="en-US" sz="2000" b="1" u="sng" dirty="0">
                <a:solidFill>
                  <a:schemeClr val="tx2"/>
                </a:solidFill>
              </a:rPr>
              <a:t>NOT</a:t>
            </a:r>
            <a:r>
              <a:rPr lang="en-US" sz="2000" dirty="0">
                <a:solidFill>
                  <a:schemeClr val="tx2"/>
                </a:solidFill>
              </a:rPr>
              <a:t> an accepted method of sealing evidence.</a:t>
            </a:r>
          </a:p>
          <a:p>
            <a:r>
              <a:rPr lang="en-US" sz="2000" dirty="0">
                <a:solidFill>
                  <a:schemeClr val="tx2"/>
                </a:solidFill>
              </a:rPr>
              <a:t>Scotch tape is more susceptible to tearing and contamination. </a:t>
            </a:r>
          </a:p>
          <a:p>
            <a:r>
              <a:rPr lang="en-US" sz="2000" dirty="0">
                <a:solidFill>
                  <a:schemeClr val="tx2"/>
                </a:solidFill>
              </a:rPr>
              <a:t>Packing tape, Duck tape, or Tamper Evidence tape are all preferred forms of seals that will be accepted at the Crime Lab. </a:t>
            </a:r>
          </a:p>
          <a:p>
            <a:r>
              <a:rPr lang="en-US" sz="2000" dirty="0">
                <a:solidFill>
                  <a:schemeClr val="tx2"/>
                </a:solidFill>
              </a:rPr>
              <a:t>If scotch tape arrives for a hand delivered item the agency will be asked to correct the seal before the evidence will be accepted.</a:t>
            </a:r>
          </a:p>
          <a:p>
            <a:r>
              <a:rPr lang="en-US" sz="2000" dirty="0">
                <a:solidFill>
                  <a:schemeClr val="tx2"/>
                </a:solidFill>
              </a:rPr>
              <a:t>If scotch tape is used for mail submissions the agency will be contacted regarding   our seal policy and the evidence will be corrected by the Forensic tech at the lab       on first mistakes.</a:t>
            </a:r>
          </a:p>
          <a:p>
            <a:pPr lvl="1"/>
            <a:r>
              <a:rPr lang="en-US" sz="1600" dirty="0">
                <a:solidFill>
                  <a:schemeClr val="tx2"/>
                </a:solidFill>
              </a:rPr>
              <a:t>Evidence may be returned to the submitting agency for corrections if this is seen as a               common submission practice. </a:t>
            </a: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02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3" name="Freeform: Shape 4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8" name="Freeform: Shape 4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B6321F-936A-4FA9-9455-F676F5DDB929}"/>
              </a:ext>
            </a:extLst>
          </p:cNvPr>
          <p:cNvSpPr>
            <a:spLocks noGrp="1"/>
          </p:cNvSpPr>
          <p:nvPr>
            <p:ph type="ctrTitle"/>
          </p:nvPr>
        </p:nvSpPr>
        <p:spPr>
          <a:xfrm>
            <a:off x="2501164" y="2355210"/>
            <a:ext cx="7189365" cy="2147580"/>
          </a:xfrm>
        </p:spPr>
        <p:txBody>
          <a:bodyPr>
            <a:normAutofit/>
          </a:bodyPr>
          <a:lstStyle/>
          <a:p>
            <a:r>
              <a:rPr lang="en-US" sz="7200" dirty="0">
                <a:solidFill>
                  <a:schemeClr val="tx2"/>
                </a:solidFill>
              </a:rPr>
              <a:t>Special Precautions </a:t>
            </a:r>
          </a:p>
        </p:txBody>
      </p:sp>
    </p:spTree>
    <p:extLst>
      <p:ext uri="{BB962C8B-B14F-4D97-AF65-F5344CB8AC3E}">
        <p14:creationId xmlns:p14="http://schemas.microsoft.com/office/powerpoint/2010/main" val="190845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Plastic Wrapped Sexual Assault Kits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836996"/>
            <a:ext cx="9202722" cy="3247293"/>
          </a:xfrm>
        </p:spPr>
        <p:txBody>
          <a:bodyPr anchor="t">
            <a:normAutofit/>
          </a:bodyPr>
          <a:lstStyle/>
          <a:p>
            <a:r>
              <a:rPr lang="en-US" sz="2000" dirty="0">
                <a:solidFill>
                  <a:schemeClr val="tx2"/>
                </a:solidFill>
              </a:rPr>
              <a:t>Biological evidence needs to be packaged in breathable containers (paper bags, cardboard boxes, etc.) to prevent DNA degradation from the growth of yeast, mold, and bacteria.</a:t>
            </a:r>
          </a:p>
          <a:p>
            <a:r>
              <a:rPr lang="en-US" sz="2000" dirty="0">
                <a:solidFill>
                  <a:schemeClr val="tx2"/>
                </a:solidFill>
              </a:rPr>
              <a:t>If you have SA kits in your evidence storage that are packaged in plastic, they need to be placed in a refrigerator while being stored.</a:t>
            </a:r>
          </a:p>
          <a:p>
            <a:r>
              <a:rPr lang="en-US" sz="2000" dirty="0">
                <a:solidFill>
                  <a:schemeClr val="tx2"/>
                </a:solidFill>
              </a:rPr>
              <a:t>A plastic wrapped sexual assault kit will be accepted if it is a Project Kit that was never tested. </a:t>
            </a:r>
            <a:endParaRPr lang="en-US" sz="1600" dirty="0">
              <a:solidFill>
                <a:schemeClr val="tx2"/>
              </a:solidFill>
            </a:endParaRP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8813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Fentanyl</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619446"/>
            <a:ext cx="9202722" cy="3247293"/>
          </a:xfrm>
        </p:spPr>
        <p:txBody>
          <a:bodyPr anchor="t">
            <a:normAutofit/>
          </a:bodyPr>
          <a:lstStyle/>
          <a:p>
            <a:r>
              <a:rPr lang="en-US" sz="2000" dirty="0">
                <a:solidFill>
                  <a:schemeClr val="tx2"/>
                </a:solidFill>
              </a:rPr>
              <a:t>Any evidence item with suspected or known Fentanyl </a:t>
            </a:r>
            <a:r>
              <a:rPr lang="en-US" sz="2000" b="1" u="sng" dirty="0">
                <a:solidFill>
                  <a:schemeClr val="tx2"/>
                </a:solidFill>
              </a:rPr>
              <a:t>MUST</a:t>
            </a:r>
            <a:r>
              <a:rPr lang="en-US" sz="2000" b="1" dirty="0">
                <a:solidFill>
                  <a:schemeClr val="tx2"/>
                </a:solidFill>
              </a:rPr>
              <a:t> be double bagged.</a:t>
            </a:r>
          </a:p>
          <a:p>
            <a:r>
              <a:rPr lang="en-US" sz="2000" dirty="0">
                <a:solidFill>
                  <a:schemeClr val="tx2"/>
                </a:solidFill>
              </a:rPr>
              <a:t>Indicate on the 750 submittal form the item contains suspected Fentanyl.</a:t>
            </a:r>
          </a:p>
          <a:p>
            <a:pPr lvl="1"/>
            <a:r>
              <a:rPr lang="en-US" sz="1600" dirty="0">
                <a:solidFill>
                  <a:schemeClr val="tx2"/>
                </a:solidFill>
              </a:rPr>
              <a:t>Document this in the case scenario and/or item description of each item suspected to contain fentanyl.</a:t>
            </a:r>
            <a:endParaRPr lang="en-US" sz="2000" dirty="0">
              <a:solidFill>
                <a:schemeClr val="tx2"/>
              </a:solidFill>
            </a:endParaRPr>
          </a:p>
          <a:p>
            <a:r>
              <a:rPr lang="en-US" sz="2000" dirty="0">
                <a:solidFill>
                  <a:schemeClr val="tx2"/>
                </a:solidFill>
              </a:rPr>
              <a:t>If evidence is confirmed fentanyl in the pill form, the evidence can be mailed back.</a:t>
            </a:r>
          </a:p>
          <a:p>
            <a:r>
              <a:rPr lang="en-US" sz="2000" dirty="0">
                <a:solidFill>
                  <a:schemeClr val="tx2"/>
                </a:solidFill>
              </a:rPr>
              <a:t>If evidence is confirmed fentanyl in a different form (powder, foil, etc.), </a:t>
            </a:r>
            <a:r>
              <a:rPr lang="en-US" sz="2000" b="1" dirty="0">
                <a:solidFill>
                  <a:schemeClr val="tx2"/>
                </a:solidFill>
              </a:rPr>
              <a:t>REGARDLESS</a:t>
            </a:r>
            <a:r>
              <a:rPr lang="en-US" sz="2000" dirty="0">
                <a:solidFill>
                  <a:schemeClr val="tx2"/>
                </a:solidFill>
              </a:rPr>
              <a:t> of how it was submitted, it must be picked up by hand.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9379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Firearms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478719"/>
            <a:ext cx="9202722" cy="4218172"/>
          </a:xfrm>
        </p:spPr>
        <p:txBody>
          <a:bodyPr anchor="t">
            <a:normAutofit/>
          </a:bodyPr>
          <a:lstStyle/>
          <a:p>
            <a:r>
              <a:rPr lang="en-US" sz="2000" dirty="0">
                <a:solidFill>
                  <a:schemeClr val="tx2"/>
                </a:solidFill>
              </a:rPr>
              <a:t>Do </a:t>
            </a:r>
            <a:r>
              <a:rPr lang="en-US" sz="2000" b="1" u="sng" dirty="0">
                <a:solidFill>
                  <a:schemeClr val="tx2"/>
                </a:solidFill>
              </a:rPr>
              <a:t>NOT</a:t>
            </a:r>
            <a:r>
              <a:rPr lang="en-US" sz="2000" dirty="0">
                <a:solidFill>
                  <a:schemeClr val="tx2"/>
                </a:solidFill>
              </a:rPr>
              <a:t> mail live ammunition.</a:t>
            </a:r>
          </a:p>
          <a:p>
            <a:r>
              <a:rPr lang="en-US" sz="2000" dirty="0">
                <a:solidFill>
                  <a:schemeClr val="tx2"/>
                </a:solidFill>
              </a:rPr>
              <a:t>Ensure that the firearm is </a:t>
            </a:r>
            <a:r>
              <a:rPr lang="en-US" sz="2000" b="1" dirty="0">
                <a:solidFill>
                  <a:schemeClr val="tx2"/>
                </a:solidFill>
              </a:rPr>
              <a:t>UNLOADED</a:t>
            </a:r>
            <a:r>
              <a:rPr lang="en-US" sz="2000" dirty="0">
                <a:solidFill>
                  <a:schemeClr val="tx2"/>
                </a:solidFill>
              </a:rPr>
              <a:t> before submitting it to the Crime Lab.</a:t>
            </a:r>
            <a:endParaRPr lang="en-US" sz="1600" dirty="0">
              <a:solidFill>
                <a:schemeClr val="tx2"/>
              </a:solidFill>
            </a:endParaRPr>
          </a:p>
          <a:p>
            <a:r>
              <a:rPr lang="en-US" sz="2000" dirty="0">
                <a:solidFill>
                  <a:schemeClr val="tx2"/>
                </a:solidFill>
              </a:rPr>
              <a:t>Be sure the firearm is secure in its packaging. </a:t>
            </a:r>
          </a:p>
          <a:p>
            <a:pPr lvl="1"/>
            <a:r>
              <a:rPr lang="en-US" sz="1600" dirty="0">
                <a:solidFill>
                  <a:schemeClr val="tx2"/>
                </a:solidFill>
              </a:rPr>
              <a:t>When submitting in-person, a firearm and the magazine may be submitted in the same packaging if the magazine is removed from the firearm. </a:t>
            </a:r>
            <a:endParaRPr lang="en-US" sz="2000" dirty="0">
              <a:solidFill>
                <a:schemeClr val="tx2"/>
              </a:solidFill>
            </a:endParaRPr>
          </a:p>
          <a:p>
            <a:r>
              <a:rPr lang="en-US" sz="2000" dirty="0">
                <a:solidFill>
                  <a:schemeClr val="tx2"/>
                </a:solidFill>
              </a:rPr>
              <a:t>Submit the firearm and loose ammunition separately.</a:t>
            </a:r>
          </a:p>
          <a:p>
            <a:r>
              <a:rPr lang="en-US" sz="2000" dirty="0">
                <a:solidFill>
                  <a:schemeClr val="tx2"/>
                </a:solidFill>
              </a:rPr>
              <a:t>If the ammunition is unable to be removed from the firearm, it may be brought into the Crime Lab </a:t>
            </a:r>
            <a:r>
              <a:rPr lang="en-US" sz="2000" b="1" u="sng" dirty="0">
                <a:solidFill>
                  <a:schemeClr val="tx2"/>
                </a:solidFill>
              </a:rPr>
              <a:t>IN-PERSON ONLY </a:t>
            </a:r>
            <a:r>
              <a:rPr lang="en-US" sz="2000" dirty="0">
                <a:solidFill>
                  <a:schemeClr val="tx2"/>
                </a:solidFill>
              </a:rPr>
              <a:t>and a Firearms examiner will look at the evidence before it is accepted  into the lab.</a:t>
            </a:r>
          </a:p>
          <a:p>
            <a:r>
              <a:rPr lang="en-US" sz="2000" dirty="0">
                <a:solidFill>
                  <a:schemeClr val="tx2"/>
                </a:solidFill>
              </a:rPr>
              <a:t>For more information about mailing restrictions visit: </a:t>
            </a:r>
            <a:r>
              <a:rPr lang="en-US" sz="2000" dirty="0">
                <a:solidFill>
                  <a:schemeClr val="tx2"/>
                </a:solidFill>
                <a:hlinkClick r:id="rId2"/>
              </a:rPr>
              <a:t>https://www.usps.com/ship/shipping-restrictions.htm</a:t>
            </a:r>
            <a:r>
              <a:rPr lang="en-US" sz="2000" dirty="0">
                <a:solidFill>
                  <a:schemeClr val="tx2"/>
                </a:solidFill>
              </a:rPr>
              <a:t>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66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Separate Storage Requirements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836996"/>
            <a:ext cx="9202722" cy="3247293"/>
          </a:xfrm>
        </p:spPr>
        <p:txBody>
          <a:bodyPr anchor="t">
            <a:normAutofit/>
          </a:bodyPr>
          <a:lstStyle/>
          <a:p>
            <a:r>
              <a:rPr lang="en-US" sz="2000" dirty="0">
                <a:solidFill>
                  <a:schemeClr val="tx2"/>
                </a:solidFill>
              </a:rPr>
              <a:t>When packaging items for a case that have different storage requirements it is important that they are packaged separately. </a:t>
            </a:r>
          </a:p>
          <a:p>
            <a:pPr lvl="1"/>
            <a:r>
              <a:rPr lang="en-US" sz="1600" dirty="0">
                <a:solidFill>
                  <a:schemeClr val="tx2"/>
                </a:solidFill>
              </a:rPr>
              <a:t>For example, a sexual assault kit and urine for the same case. Both pieces of evidence should be placed in their own </a:t>
            </a:r>
            <a:r>
              <a:rPr lang="en-US" sz="1600" b="1" u="sng" dirty="0">
                <a:solidFill>
                  <a:schemeClr val="tx2"/>
                </a:solidFill>
              </a:rPr>
              <a:t>Individual</a:t>
            </a:r>
            <a:r>
              <a:rPr lang="en-US" sz="1600" dirty="0">
                <a:solidFill>
                  <a:schemeClr val="tx2"/>
                </a:solidFill>
              </a:rPr>
              <a:t> packaging for both mailed and in-person delivery.</a:t>
            </a:r>
          </a:p>
          <a:p>
            <a:r>
              <a:rPr lang="en-US" sz="2000" dirty="0">
                <a:solidFill>
                  <a:schemeClr val="tx2"/>
                </a:solidFill>
              </a:rPr>
              <a:t>This will help preserve the integrity of the evidence items by ensuring proper storage and not having to open the package to separate the items.</a:t>
            </a:r>
            <a:endParaRPr lang="en-US" sz="1600" dirty="0">
              <a:solidFill>
                <a:schemeClr val="tx2"/>
              </a:solidFill>
            </a:endParaRPr>
          </a:p>
          <a:p>
            <a:r>
              <a:rPr lang="en-US" sz="2000" dirty="0">
                <a:solidFill>
                  <a:schemeClr val="tx2"/>
                </a:solidFill>
              </a:rPr>
              <a:t>When re-submitting items from a case with different storage requirements CONTACT THE CRIME LAB for assistance.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947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3" name="Freeform: Shape 4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8" name="Freeform: Shape 4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B6321F-936A-4FA9-9455-F676F5DDB929}"/>
              </a:ext>
            </a:extLst>
          </p:cNvPr>
          <p:cNvSpPr>
            <a:spLocks noGrp="1"/>
          </p:cNvSpPr>
          <p:nvPr>
            <p:ph type="ctrTitle"/>
          </p:nvPr>
        </p:nvSpPr>
        <p:spPr>
          <a:xfrm>
            <a:off x="3215424" y="2273844"/>
            <a:ext cx="5760846" cy="2310312"/>
          </a:xfrm>
        </p:spPr>
        <p:txBody>
          <a:bodyPr>
            <a:normAutofit/>
          </a:bodyPr>
          <a:lstStyle/>
          <a:p>
            <a:r>
              <a:rPr lang="en-US" sz="7200" dirty="0">
                <a:solidFill>
                  <a:schemeClr val="tx2"/>
                </a:solidFill>
              </a:rPr>
              <a:t>Submission Forms</a:t>
            </a:r>
          </a:p>
        </p:txBody>
      </p:sp>
    </p:spTree>
    <p:extLst>
      <p:ext uri="{BB962C8B-B14F-4D97-AF65-F5344CB8AC3E}">
        <p14:creationId xmlns:p14="http://schemas.microsoft.com/office/powerpoint/2010/main" val="269774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750 Evidence Submittal Form</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612570"/>
            <a:ext cx="9202722" cy="4153989"/>
          </a:xfrm>
        </p:spPr>
        <p:txBody>
          <a:bodyPr anchor="t">
            <a:normAutofit fontScale="40000" lnSpcReduction="20000"/>
          </a:bodyPr>
          <a:lstStyle/>
          <a:p>
            <a:pPr>
              <a:lnSpc>
                <a:spcPct val="110000"/>
              </a:lnSpc>
              <a:spcAft>
                <a:spcPts val="600"/>
              </a:spcAft>
            </a:pPr>
            <a:r>
              <a:rPr lang="en-US" sz="5000" dirty="0">
                <a:solidFill>
                  <a:schemeClr val="tx2"/>
                </a:solidFill>
              </a:rPr>
              <a:t>Can be found on the NSP website under the “Crime Lab Forms/Documents” Heading. </a:t>
            </a:r>
            <a:r>
              <a:rPr lang="en-US" sz="5000" dirty="0">
                <a:solidFill>
                  <a:schemeClr val="tx2"/>
                </a:solidFill>
                <a:hlinkClick r:id="rId2"/>
              </a:rPr>
              <a:t>https://statepatrol.nebraska.gov/divisions/investigative-services/crime-laboratory</a:t>
            </a:r>
            <a:r>
              <a:rPr lang="en-US" sz="5000" dirty="0">
                <a:solidFill>
                  <a:schemeClr val="tx2"/>
                </a:solidFill>
              </a:rPr>
              <a:t> </a:t>
            </a:r>
          </a:p>
          <a:p>
            <a:pPr>
              <a:lnSpc>
                <a:spcPct val="110000"/>
              </a:lnSpc>
              <a:spcAft>
                <a:spcPts val="600"/>
              </a:spcAft>
            </a:pPr>
            <a:r>
              <a:rPr lang="en-US" sz="5000" dirty="0">
                <a:solidFill>
                  <a:schemeClr val="tx2"/>
                </a:solidFill>
              </a:rPr>
              <a:t>The current NSP 750 Form is dated 2020. Ensure this is the one you are using. </a:t>
            </a:r>
            <a:r>
              <a:rPr lang="en-US" sz="5000" dirty="0">
                <a:solidFill>
                  <a:schemeClr val="tx2"/>
                </a:solidFill>
                <a:hlinkClick r:id="rId3"/>
              </a:rPr>
              <a:t>https://statepatrol.nebraska.gov/sites/default/files/750_evidence_submittal_form_6-2020.pdf</a:t>
            </a:r>
            <a:r>
              <a:rPr lang="en-US" sz="5000" dirty="0">
                <a:solidFill>
                  <a:schemeClr val="tx2"/>
                </a:solidFill>
              </a:rPr>
              <a:t> </a:t>
            </a:r>
          </a:p>
          <a:p>
            <a:pPr>
              <a:lnSpc>
                <a:spcPct val="110000"/>
              </a:lnSpc>
              <a:spcAft>
                <a:spcPts val="600"/>
              </a:spcAft>
            </a:pPr>
            <a:r>
              <a:rPr lang="en-US" sz="5000" dirty="0">
                <a:solidFill>
                  <a:schemeClr val="tx2"/>
                </a:solidFill>
              </a:rPr>
              <a:t>ALL sections of the submittal are important and should be properly filled out. If the “Case Information” section is left blank the evidence can not be accepted until the information is received. </a:t>
            </a:r>
          </a:p>
          <a:p>
            <a:pPr marL="0" indent="0">
              <a:lnSpc>
                <a:spcPct val="110000"/>
              </a:lnSpc>
              <a:spcAft>
                <a:spcPts val="600"/>
              </a:spcAft>
              <a:buNone/>
            </a:pPr>
            <a:endParaRPr lang="en-US" sz="5000" dirty="0">
              <a:solidFill>
                <a:schemeClr val="tx2"/>
              </a:solidFill>
            </a:endParaRPr>
          </a:p>
          <a:p>
            <a:pPr>
              <a:lnSpc>
                <a:spcPct val="110000"/>
              </a:lnSpc>
              <a:spcAft>
                <a:spcPts val="600"/>
              </a:spcAft>
            </a:pPr>
            <a:r>
              <a:rPr lang="en-US" sz="5000" dirty="0">
                <a:solidFill>
                  <a:schemeClr val="tx2"/>
                </a:solidFill>
              </a:rPr>
              <a:t>If you have any questions about the 750 form, contact us at (402) 471-8950.</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DB9DBFD3-5E15-4CB1-B515-D6834B1451ED}"/>
              </a:ext>
            </a:extLst>
          </p:cNvPr>
          <p:cNvPicPr>
            <a:picLocks noChangeAspect="1"/>
          </p:cNvPicPr>
          <p:nvPr/>
        </p:nvPicPr>
        <p:blipFill rotWithShape="1">
          <a:blip r:embed="rId4"/>
          <a:srcRect l="1" r="123" b="5208"/>
          <a:stretch/>
        </p:blipFill>
        <p:spPr>
          <a:xfrm>
            <a:off x="2009028" y="5279130"/>
            <a:ext cx="7577754" cy="587609"/>
          </a:xfrm>
          <a:prstGeom prst="rect">
            <a:avLst/>
          </a:prstGeom>
        </p:spPr>
      </p:pic>
    </p:spTree>
    <p:extLst>
      <p:ext uri="{BB962C8B-B14F-4D97-AF65-F5344CB8AC3E}">
        <p14:creationId xmlns:p14="http://schemas.microsoft.com/office/powerpoint/2010/main" val="171761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Content Placeholder 5">
            <a:extLst>
              <a:ext uri="{FF2B5EF4-FFF2-40B4-BE49-F238E27FC236}">
                <a16:creationId xmlns:a16="http://schemas.microsoft.com/office/drawing/2014/main" id="{BD547A17-B6D1-4BBF-AD81-75D969F74E33}"/>
              </a:ext>
            </a:extLst>
          </p:cNvPr>
          <p:cNvPicPr>
            <a:picLocks noGrp="1" noChangeAspect="1"/>
          </p:cNvPicPr>
          <p:nvPr>
            <p:ph idx="1"/>
          </p:nvPr>
        </p:nvPicPr>
        <p:blipFill rotWithShape="1">
          <a:blip r:embed="rId2"/>
          <a:srcRect l="67267" t="17154" r="17024" b="6499"/>
          <a:stretch/>
        </p:blipFill>
        <p:spPr>
          <a:xfrm>
            <a:off x="7174648" y="0"/>
            <a:ext cx="5017047" cy="6857999"/>
          </a:xfrm>
        </p:spPr>
      </p:pic>
      <p:sp>
        <p:nvSpPr>
          <p:cNvPr id="36" name="TextBox 35">
            <a:extLst>
              <a:ext uri="{FF2B5EF4-FFF2-40B4-BE49-F238E27FC236}">
                <a16:creationId xmlns:a16="http://schemas.microsoft.com/office/drawing/2014/main" id="{3115A087-F509-40EE-B8C2-1772A7BC35AE}"/>
              </a:ext>
            </a:extLst>
          </p:cNvPr>
          <p:cNvSpPr txBox="1"/>
          <p:nvPr/>
        </p:nvSpPr>
        <p:spPr>
          <a:xfrm>
            <a:off x="142728" y="71526"/>
            <a:ext cx="7060534" cy="7017306"/>
          </a:xfrm>
          <a:prstGeom prst="rect">
            <a:avLst/>
          </a:prstGeom>
          <a:noFill/>
        </p:spPr>
        <p:txBody>
          <a:bodyPr wrap="square">
            <a:spAutoFit/>
          </a:bodyPr>
          <a:lstStyle/>
          <a:p>
            <a:r>
              <a:rPr lang="en-US" sz="1500" dirty="0"/>
              <a:t>Enter your info, agency info, and supervisor info. We will use this to contact you if we have questions or need clarification. (Ensure the email address is an individual account)</a:t>
            </a:r>
          </a:p>
          <a:p>
            <a:br>
              <a:rPr lang="en-US" sz="1500" dirty="0"/>
            </a:br>
            <a:r>
              <a:rPr lang="en-US" sz="1500" dirty="0"/>
              <a:t>If you need a copy of the report(s) sent to another Agency or Attorney’s Office indicate that here.</a:t>
            </a:r>
            <a:br>
              <a:rPr lang="en-US" sz="1500" dirty="0"/>
            </a:br>
            <a:endParaRPr lang="en-US" sz="1500" dirty="0"/>
          </a:p>
          <a:p>
            <a:r>
              <a:rPr lang="en-US" sz="1500" dirty="0"/>
              <a:t>Enter Case Information</a:t>
            </a:r>
            <a:br>
              <a:rPr lang="en-US" sz="1500" dirty="0"/>
            </a:br>
            <a:r>
              <a:rPr lang="en-US" sz="1500" dirty="0"/>
              <a:t>- Suspected offense should be in words not number codes.</a:t>
            </a:r>
            <a:br>
              <a:rPr lang="en-US" sz="1500" dirty="0"/>
            </a:br>
            <a:r>
              <a:rPr lang="en-US" sz="1500" dirty="0"/>
              <a:t>- Date of offense should be the initial arrest or first offense date if it is over a time frame.</a:t>
            </a:r>
            <a:br>
              <a:rPr lang="en-US" sz="1500" dirty="0"/>
            </a:br>
            <a:r>
              <a:rPr lang="en-US" sz="1500" dirty="0"/>
              <a:t>- County should be the county that the offense took place in.</a:t>
            </a:r>
            <a:br>
              <a:rPr lang="en-US" sz="1500" dirty="0"/>
            </a:br>
            <a:r>
              <a:rPr lang="en-US" sz="1500" dirty="0"/>
              <a:t>- Agency case # should stay in a consistent format.</a:t>
            </a:r>
            <a:br>
              <a:rPr lang="en-US" sz="1500" dirty="0"/>
            </a:br>
            <a:r>
              <a:rPr lang="en-US" sz="1500" dirty="0"/>
              <a:t>- Troop Area is only applicable for NSP Troopers.</a:t>
            </a:r>
            <a:br>
              <a:rPr lang="en-US" sz="1500" dirty="0"/>
            </a:br>
            <a:endParaRPr lang="en-US" sz="1500" dirty="0"/>
          </a:p>
          <a:p>
            <a:r>
              <a:rPr lang="en-US" sz="1500" dirty="0"/>
              <a:t>Enter names of </a:t>
            </a:r>
            <a:r>
              <a:rPr lang="en-US" sz="1500" b="1" u="sng" dirty="0"/>
              <a:t>all</a:t>
            </a:r>
            <a:r>
              <a:rPr lang="en-US" sz="1500" dirty="0"/>
              <a:t> parties involved and indicate type: Suspect, Victim, or Other. The preferred format is: LASTNAME, FIRSTNAME MI. Provide Sex, DOB, SID#/FBI# if possible.</a:t>
            </a:r>
          </a:p>
          <a:p>
            <a:endParaRPr lang="en-US" sz="1500" dirty="0"/>
          </a:p>
          <a:p>
            <a:r>
              <a:rPr lang="en-US" sz="1500" dirty="0"/>
              <a:t>Enter case information here including all pertinent info that will assist the lab in analysis.</a:t>
            </a:r>
            <a:br>
              <a:rPr lang="en-US" sz="1500" dirty="0"/>
            </a:br>
            <a:endParaRPr lang="en-US" sz="1500" dirty="0"/>
          </a:p>
          <a:p>
            <a:r>
              <a:rPr lang="en-US" sz="1500" dirty="0"/>
              <a:t>This section is only for Biology submissions. This communicates if we can consume a sample during analysis or if you would like to be contacted first.</a:t>
            </a:r>
            <a:br>
              <a:rPr lang="en-US" sz="1500" dirty="0"/>
            </a:br>
            <a:endParaRPr lang="en-US" sz="1500" dirty="0"/>
          </a:p>
          <a:p>
            <a:r>
              <a:rPr lang="en-US" sz="1500" dirty="0"/>
              <a:t>If this is the first evidence submitted check “NO”. If this is additional evidence for a case check “YES, Additional Submission.” If this is evidence that has already been at the lab and is now returning for further testing check “YES, Re-Submission.”</a:t>
            </a:r>
          </a:p>
          <a:p>
            <a:r>
              <a:rPr lang="en-US" sz="1500" dirty="0"/>
              <a:t>If the evidence has been sent to a different lab provide where it was sent previously.</a:t>
            </a:r>
          </a:p>
          <a:p>
            <a:endParaRPr lang="en-US" sz="1500" dirty="0"/>
          </a:p>
          <a:p>
            <a:r>
              <a:rPr lang="en-US" sz="1500" dirty="0"/>
              <a:t>Item # should be your agency property number. List all evidence items and what examinations are needed (BIO, CS, FA, LP, TX, NIB). Include any special conditions or storage needs of evidence. If the evidence is a resubmitted item check the far-right box.</a:t>
            </a:r>
          </a:p>
        </p:txBody>
      </p:sp>
      <p:sp>
        <p:nvSpPr>
          <p:cNvPr id="26" name="Rectangle 25">
            <a:extLst>
              <a:ext uri="{FF2B5EF4-FFF2-40B4-BE49-F238E27FC236}">
                <a16:creationId xmlns:a16="http://schemas.microsoft.com/office/drawing/2014/main" id="{26A9573A-0496-430E-AB50-E2DB52BB4136}"/>
              </a:ext>
            </a:extLst>
          </p:cNvPr>
          <p:cNvSpPr/>
          <p:nvPr/>
        </p:nvSpPr>
        <p:spPr>
          <a:xfrm>
            <a:off x="113809" y="65988"/>
            <a:ext cx="6963086" cy="60310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09767F1-C92F-4292-8D87-002D47EEB97A}"/>
              </a:ext>
            </a:extLst>
          </p:cNvPr>
          <p:cNvSpPr/>
          <p:nvPr/>
        </p:nvSpPr>
        <p:spPr>
          <a:xfrm>
            <a:off x="113503" y="783968"/>
            <a:ext cx="6963392" cy="51871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23E6A9-2AB2-4D22-A0D4-F6E6B8C62679}"/>
              </a:ext>
            </a:extLst>
          </p:cNvPr>
          <p:cNvSpPr/>
          <p:nvPr/>
        </p:nvSpPr>
        <p:spPr>
          <a:xfrm>
            <a:off x="113808" y="1455080"/>
            <a:ext cx="6963393" cy="147804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DFE407C-78E0-4BB9-9CA2-B0093D0DC6D0}"/>
              </a:ext>
            </a:extLst>
          </p:cNvPr>
          <p:cNvSpPr/>
          <p:nvPr/>
        </p:nvSpPr>
        <p:spPr>
          <a:xfrm>
            <a:off x="113809" y="3047999"/>
            <a:ext cx="6963394" cy="5290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38167D-6ABB-40DF-9681-FBB40979BEA1}"/>
              </a:ext>
            </a:extLst>
          </p:cNvPr>
          <p:cNvSpPr/>
          <p:nvPr/>
        </p:nvSpPr>
        <p:spPr>
          <a:xfrm>
            <a:off x="113809" y="3737784"/>
            <a:ext cx="6963394" cy="27898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76AA158-D247-4FF0-B72D-076E257DE14D}"/>
              </a:ext>
            </a:extLst>
          </p:cNvPr>
          <p:cNvSpPr/>
          <p:nvPr/>
        </p:nvSpPr>
        <p:spPr>
          <a:xfrm>
            <a:off x="113809" y="4220803"/>
            <a:ext cx="6963394" cy="5079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2D4E4F1-67F3-41A4-A80D-EB94E56D4BCD}"/>
              </a:ext>
            </a:extLst>
          </p:cNvPr>
          <p:cNvSpPr/>
          <p:nvPr/>
        </p:nvSpPr>
        <p:spPr>
          <a:xfrm>
            <a:off x="113809" y="4893753"/>
            <a:ext cx="6963394" cy="98821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934756-A0A8-49AC-A36D-C3BC4C157C51}"/>
              </a:ext>
            </a:extLst>
          </p:cNvPr>
          <p:cNvSpPr/>
          <p:nvPr/>
        </p:nvSpPr>
        <p:spPr>
          <a:xfrm>
            <a:off x="113809" y="6034365"/>
            <a:ext cx="6963394" cy="75764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BB35AA91-41D4-47CC-BDCD-B13B063FFF8E}"/>
              </a:ext>
            </a:extLst>
          </p:cNvPr>
          <p:cNvCxnSpPr>
            <a:stCxn id="26" idx="3"/>
          </p:cNvCxnSpPr>
          <p:nvPr/>
        </p:nvCxnSpPr>
        <p:spPr>
          <a:xfrm>
            <a:off x="7076895" y="367542"/>
            <a:ext cx="1178831" cy="68619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008BC24-E836-49CF-9778-91B686636F3C}"/>
              </a:ext>
            </a:extLst>
          </p:cNvPr>
          <p:cNvCxnSpPr>
            <a:cxnSpLocks/>
            <a:stCxn id="37" idx="3"/>
          </p:cNvCxnSpPr>
          <p:nvPr/>
        </p:nvCxnSpPr>
        <p:spPr>
          <a:xfrm>
            <a:off x="7076895" y="1043324"/>
            <a:ext cx="675861" cy="74022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731C347-D5FB-42B0-B8E9-E5A4E475DDC6}"/>
              </a:ext>
            </a:extLst>
          </p:cNvPr>
          <p:cNvCxnSpPr>
            <a:cxnSpLocks/>
            <a:stCxn id="38" idx="3"/>
          </p:cNvCxnSpPr>
          <p:nvPr/>
        </p:nvCxnSpPr>
        <p:spPr>
          <a:xfrm>
            <a:off x="7077201" y="2194104"/>
            <a:ext cx="402029" cy="15791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7E12072-9EC8-490E-9C2B-6A55DB7D9C9D}"/>
              </a:ext>
            </a:extLst>
          </p:cNvPr>
          <p:cNvCxnSpPr>
            <a:cxnSpLocks/>
            <a:stCxn id="39" idx="3"/>
          </p:cNvCxnSpPr>
          <p:nvPr/>
        </p:nvCxnSpPr>
        <p:spPr>
          <a:xfrm flipV="1">
            <a:off x="7077203" y="2951456"/>
            <a:ext cx="804054" cy="36106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B797AB-F72E-40F2-BFC8-ACAA7E1AE393}"/>
              </a:ext>
            </a:extLst>
          </p:cNvPr>
          <p:cNvCxnSpPr>
            <a:cxnSpLocks/>
            <a:stCxn id="40" idx="3"/>
          </p:cNvCxnSpPr>
          <p:nvPr/>
        </p:nvCxnSpPr>
        <p:spPr>
          <a:xfrm flipV="1">
            <a:off x="7077203" y="3859154"/>
            <a:ext cx="394751" cy="1812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FEAFDE4-EC6C-4072-AB19-E51940F74B7A}"/>
              </a:ext>
            </a:extLst>
          </p:cNvPr>
          <p:cNvCxnSpPr>
            <a:cxnSpLocks/>
            <a:stCxn id="41" idx="3"/>
          </p:cNvCxnSpPr>
          <p:nvPr/>
        </p:nvCxnSpPr>
        <p:spPr>
          <a:xfrm flipV="1">
            <a:off x="7077203" y="4263228"/>
            <a:ext cx="268482" cy="21154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EE92D0-C16E-4D36-803E-25BAFA98F288}"/>
              </a:ext>
            </a:extLst>
          </p:cNvPr>
          <p:cNvCxnSpPr>
            <a:cxnSpLocks/>
            <a:stCxn id="42" idx="3"/>
          </p:cNvCxnSpPr>
          <p:nvPr/>
        </p:nvCxnSpPr>
        <p:spPr>
          <a:xfrm flipV="1">
            <a:off x="7077203" y="4800270"/>
            <a:ext cx="609292" cy="58758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0960248-5035-44BF-A545-D0B80E5A494F}"/>
              </a:ext>
            </a:extLst>
          </p:cNvPr>
          <p:cNvCxnSpPr>
            <a:cxnSpLocks/>
            <a:stCxn id="43" idx="3"/>
          </p:cNvCxnSpPr>
          <p:nvPr/>
        </p:nvCxnSpPr>
        <p:spPr>
          <a:xfrm flipV="1">
            <a:off x="7077203" y="5765431"/>
            <a:ext cx="1351107" cy="64775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3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736525"/>
            <a:ext cx="5754696" cy="1837349"/>
          </a:xfrm>
        </p:spPr>
        <p:txBody>
          <a:bodyPr>
            <a:normAutofit/>
          </a:bodyPr>
          <a:lstStyle/>
          <a:p>
            <a:pPr algn="ctr"/>
            <a:r>
              <a:rPr lang="en-US" sz="4800" dirty="0">
                <a:solidFill>
                  <a:schemeClr val="tx2"/>
                </a:solidFill>
              </a:rPr>
              <a:t>Re-Submissions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078184"/>
            <a:ext cx="9202722" cy="4532057"/>
          </a:xfrm>
        </p:spPr>
        <p:txBody>
          <a:bodyPr anchor="t">
            <a:normAutofit/>
          </a:bodyPr>
          <a:lstStyle/>
          <a:p>
            <a:r>
              <a:rPr lang="en-US" sz="2000" dirty="0">
                <a:solidFill>
                  <a:schemeClr val="tx2"/>
                </a:solidFill>
              </a:rPr>
              <a:t>A “Resubmitted” item is any item that has previously been submitted to the NSP Crime Lab.</a:t>
            </a:r>
          </a:p>
          <a:p>
            <a:r>
              <a:rPr lang="en-US" sz="2000" dirty="0">
                <a:solidFill>
                  <a:schemeClr val="tx2"/>
                </a:solidFill>
              </a:rPr>
              <a:t>Do NOT resubmit an item to the Crime Lab without having a conversation with an analyst. </a:t>
            </a:r>
          </a:p>
          <a:p>
            <a:r>
              <a:rPr lang="en-US" sz="2000" dirty="0">
                <a:solidFill>
                  <a:schemeClr val="tx2"/>
                </a:solidFill>
              </a:rPr>
              <a:t>Ensure the evidence is returned in the original packaging with the Crime Laboratory yellow barcode clearly visible.</a:t>
            </a:r>
          </a:p>
          <a:p>
            <a:r>
              <a:rPr lang="en-US" sz="2000" dirty="0">
                <a:solidFill>
                  <a:schemeClr val="tx2"/>
                </a:solidFill>
              </a:rPr>
              <a:t>There are two areas on the 750 submittal form to communicate when an item is being resubmitted.</a:t>
            </a:r>
          </a:p>
          <a:p>
            <a:pPr lvl="1"/>
            <a:r>
              <a:rPr lang="en-US" sz="1400" dirty="0">
                <a:solidFill>
                  <a:schemeClr val="tx2"/>
                </a:solidFill>
              </a:rPr>
              <a:t>Check “Yes, Re-Submission of Item(s):,” provide what item is being resubmitted, and provide the analyst's name you contacted about the re-submission along with the Laboratory Case Number (if known) in the second box.</a:t>
            </a:r>
          </a:p>
          <a:p>
            <a:pPr lvl="1"/>
            <a:endParaRPr lang="en-US" sz="1600" dirty="0">
              <a:solidFill>
                <a:schemeClr val="tx2"/>
              </a:solidFill>
            </a:endParaRPr>
          </a:p>
          <a:p>
            <a:pPr marL="457200" lvl="1" indent="0">
              <a:buNone/>
            </a:pPr>
            <a:endParaRPr lang="en-US" sz="1600" dirty="0">
              <a:solidFill>
                <a:schemeClr val="tx2"/>
              </a:solidFill>
            </a:endParaRPr>
          </a:p>
          <a:p>
            <a:pPr lvl="1"/>
            <a:r>
              <a:rPr lang="en-US" sz="1400" dirty="0">
                <a:solidFill>
                  <a:schemeClr val="tx2"/>
                </a:solidFill>
              </a:rPr>
              <a:t>In the Item Inventory enter the item as you did on the first submission while making sure to check the                    far-right box for “Resubmitted Item.”</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F3FD450E-5569-410B-83A9-34B19A131736}"/>
              </a:ext>
            </a:extLst>
          </p:cNvPr>
          <p:cNvPicPr>
            <a:picLocks noChangeAspect="1"/>
          </p:cNvPicPr>
          <p:nvPr/>
        </p:nvPicPr>
        <p:blipFill rotWithShape="1">
          <a:blip r:embed="rId2"/>
          <a:srcRect l="58714" t="52857" r="7929" b="38601"/>
          <a:stretch/>
        </p:blipFill>
        <p:spPr>
          <a:xfrm>
            <a:off x="2560877" y="5197588"/>
            <a:ext cx="7070246" cy="509202"/>
          </a:xfrm>
          <a:prstGeom prst="rect">
            <a:avLst/>
          </a:prstGeom>
        </p:spPr>
      </p:pic>
      <p:pic>
        <p:nvPicPr>
          <p:cNvPr id="23" name="Picture 22">
            <a:extLst>
              <a:ext uri="{FF2B5EF4-FFF2-40B4-BE49-F238E27FC236}">
                <a16:creationId xmlns:a16="http://schemas.microsoft.com/office/drawing/2014/main" id="{A417C4DF-733C-4F80-AB43-2BEFC9F69841}"/>
              </a:ext>
            </a:extLst>
          </p:cNvPr>
          <p:cNvPicPr>
            <a:picLocks noChangeAspect="1"/>
          </p:cNvPicPr>
          <p:nvPr/>
        </p:nvPicPr>
        <p:blipFill rotWithShape="1">
          <a:blip r:embed="rId2"/>
          <a:srcRect l="58654" t="75054" r="7938" b="16027"/>
          <a:stretch/>
        </p:blipFill>
        <p:spPr>
          <a:xfrm>
            <a:off x="2560724" y="6185989"/>
            <a:ext cx="7070246" cy="530841"/>
          </a:xfrm>
          <a:prstGeom prst="rect">
            <a:avLst/>
          </a:prstGeom>
        </p:spPr>
      </p:pic>
      <p:sp>
        <p:nvSpPr>
          <p:cNvPr id="11" name="Oval 10">
            <a:extLst>
              <a:ext uri="{FF2B5EF4-FFF2-40B4-BE49-F238E27FC236}">
                <a16:creationId xmlns:a16="http://schemas.microsoft.com/office/drawing/2014/main" id="{FECF7382-EF44-4F7E-A34D-7D383E27C422}"/>
              </a:ext>
            </a:extLst>
          </p:cNvPr>
          <p:cNvSpPr/>
          <p:nvPr/>
        </p:nvSpPr>
        <p:spPr>
          <a:xfrm>
            <a:off x="8834840" y="6067492"/>
            <a:ext cx="901343" cy="71648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FD5E51A0-0DF7-4366-881F-36204B627E6E}"/>
              </a:ext>
            </a:extLst>
          </p:cNvPr>
          <p:cNvCxnSpPr>
            <a:cxnSpLocks/>
          </p:cNvCxnSpPr>
          <p:nvPr/>
        </p:nvCxnSpPr>
        <p:spPr>
          <a:xfrm>
            <a:off x="4766638" y="6062377"/>
            <a:ext cx="4068202" cy="16796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8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750B - RUSH Request Form</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836996"/>
            <a:ext cx="9202722" cy="3789296"/>
          </a:xfrm>
        </p:spPr>
        <p:txBody>
          <a:bodyPr anchor="t">
            <a:normAutofit fontScale="92500" lnSpcReduction="10000"/>
          </a:bodyPr>
          <a:lstStyle/>
          <a:p>
            <a:pPr>
              <a:spcAft>
                <a:spcPts val="600"/>
              </a:spcAft>
            </a:pPr>
            <a:r>
              <a:rPr lang="en-US" sz="2000" dirty="0">
                <a:solidFill>
                  <a:schemeClr val="tx2"/>
                </a:solidFill>
              </a:rPr>
              <a:t>Can be found on the NSP website under the “Crime Lab Forms/Documents” Heading. </a:t>
            </a:r>
            <a:r>
              <a:rPr lang="en-US" sz="2000" dirty="0">
                <a:solidFill>
                  <a:schemeClr val="tx2"/>
                </a:solidFill>
                <a:hlinkClick r:id="rId2"/>
              </a:rPr>
              <a:t>https://statepatrol.nebraska.gov/divisions/investigative-services/crime-laboratory</a:t>
            </a:r>
            <a:r>
              <a:rPr lang="en-US" sz="2000" dirty="0">
                <a:solidFill>
                  <a:schemeClr val="tx2"/>
                </a:solidFill>
              </a:rPr>
              <a:t> </a:t>
            </a:r>
          </a:p>
          <a:p>
            <a:pPr>
              <a:spcAft>
                <a:spcPts val="600"/>
              </a:spcAft>
            </a:pPr>
            <a:r>
              <a:rPr lang="en-US" sz="2000" dirty="0">
                <a:solidFill>
                  <a:schemeClr val="tx2"/>
                </a:solidFill>
              </a:rPr>
              <a:t>The current NSP 750B Form is dated 2015. Ensure this is the one you are using. </a:t>
            </a:r>
            <a:r>
              <a:rPr lang="en-US" sz="2000" dirty="0">
                <a:solidFill>
                  <a:schemeClr val="tx2"/>
                </a:solidFill>
                <a:hlinkClick r:id="rId3"/>
              </a:rPr>
              <a:t>https://statepatrol.nebraska.gov/sites/default/files/750b_rush_request.pdf</a:t>
            </a:r>
            <a:r>
              <a:rPr lang="en-US" sz="2000" dirty="0">
                <a:solidFill>
                  <a:schemeClr val="tx2"/>
                </a:solidFill>
              </a:rPr>
              <a:t> </a:t>
            </a:r>
          </a:p>
          <a:p>
            <a:pPr>
              <a:spcAft>
                <a:spcPts val="600"/>
              </a:spcAft>
            </a:pPr>
            <a:r>
              <a:rPr lang="en-US" sz="2000" dirty="0">
                <a:solidFill>
                  <a:schemeClr val="tx2"/>
                </a:solidFill>
              </a:rPr>
              <a:t>A Rush form does not guarantee the case will be rushed. There are numerous factors that must be considered before approving a case to be rushed ahead of others at the lab. Someone from the Crime Lab will reach out to discuss the case and needed analyses further.</a:t>
            </a:r>
          </a:p>
          <a:p>
            <a:pPr>
              <a:spcAft>
                <a:spcPts val="600"/>
              </a:spcAft>
            </a:pPr>
            <a:r>
              <a:rPr lang="en-US" sz="2000" dirty="0">
                <a:solidFill>
                  <a:schemeClr val="tx2"/>
                </a:solidFill>
              </a:rPr>
              <a:t>All cases wishing to be rushed require a 750B form to be filled out and submitted         with the 750 form. </a:t>
            </a:r>
          </a:p>
          <a:p>
            <a:pPr>
              <a:spcAft>
                <a:spcPts val="600"/>
              </a:spcAft>
            </a:pPr>
            <a:r>
              <a:rPr lang="en-US" sz="2000" dirty="0">
                <a:solidFill>
                  <a:schemeClr val="tx2"/>
                </a:solidFill>
              </a:rPr>
              <a:t>Rushes can be added to a case after submission with a proper 750B form filled               out and sent to the evidence section. </a:t>
            </a:r>
          </a:p>
          <a:p>
            <a:endParaRPr lang="en-US" sz="2000" dirty="0">
              <a:solidFill>
                <a:schemeClr val="tx2"/>
              </a:solidFill>
            </a:endParaRP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621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3" name="Freeform: Shape 4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8" name="Freeform: Shape 4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B6321F-936A-4FA9-9455-F676F5DDB929}"/>
              </a:ext>
            </a:extLst>
          </p:cNvPr>
          <p:cNvSpPr>
            <a:spLocks noGrp="1"/>
          </p:cNvSpPr>
          <p:nvPr>
            <p:ph type="ctrTitle"/>
          </p:nvPr>
        </p:nvSpPr>
        <p:spPr>
          <a:xfrm>
            <a:off x="3215424" y="1864876"/>
            <a:ext cx="5760846" cy="3128248"/>
          </a:xfrm>
        </p:spPr>
        <p:txBody>
          <a:bodyPr>
            <a:noAutofit/>
          </a:bodyPr>
          <a:lstStyle/>
          <a:p>
            <a:r>
              <a:rPr lang="en-US" sz="7200" dirty="0">
                <a:solidFill>
                  <a:schemeClr val="tx2"/>
                </a:solidFill>
              </a:rPr>
              <a:t>Evidence Submission Policies  </a:t>
            </a:r>
          </a:p>
        </p:txBody>
      </p:sp>
    </p:spTree>
    <p:extLst>
      <p:ext uri="{BB962C8B-B14F-4D97-AF65-F5344CB8AC3E}">
        <p14:creationId xmlns:p14="http://schemas.microsoft.com/office/powerpoint/2010/main" val="376427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Separate Cases into Individual Packaging</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678902"/>
            <a:ext cx="9202722" cy="3947389"/>
          </a:xfrm>
        </p:spPr>
        <p:txBody>
          <a:bodyPr anchor="t">
            <a:normAutofit/>
          </a:bodyPr>
          <a:lstStyle/>
          <a:p>
            <a:r>
              <a:rPr lang="en-US" sz="2000" dirty="0">
                <a:solidFill>
                  <a:schemeClr val="tx2"/>
                </a:solidFill>
              </a:rPr>
              <a:t>If evidence found to be belonging to two separate cases (two unique case numbers) the evidence will not be accepted into the lab.</a:t>
            </a:r>
          </a:p>
          <a:p>
            <a:pPr lvl="1"/>
            <a:r>
              <a:rPr lang="en-US" sz="1600" dirty="0">
                <a:solidFill>
                  <a:schemeClr val="tx2"/>
                </a:solidFill>
              </a:rPr>
              <a:t>If this is found during a hand delivery the submitting officer will be asked to separate the cases before they will be checked in. </a:t>
            </a:r>
          </a:p>
          <a:p>
            <a:pPr marL="914400" lvl="2" indent="0">
              <a:buNone/>
            </a:pPr>
            <a:r>
              <a:rPr lang="en-US" sz="1200" dirty="0">
                <a:solidFill>
                  <a:schemeClr val="tx2"/>
                </a:solidFill>
              </a:rPr>
              <a:t>Note: This can be done at the crime lab with provided packaging if necessary.</a:t>
            </a:r>
          </a:p>
          <a:p>
            <a:pPr lvl="1"/>
            <a:r>
              <a:rPr lang="en-US" sz="1600" dirty="0">
                <a:solidFill>
                  <a:schemeClr val="tx2"/>
                </a:solidFill>
              </a:rPr>
              <a:t>If this is found during a mail submission the evidence will be immediately returned to the submitting agency for separation. The agency will be contacted and informed of why the evidence is being returned. Both cases can be mailed back to the crime lab once they are appropriately packaged separately.</a:t>
            </a:r>
          </a:p>
          <a:p>
            <a:r>
              <a:rPr lang="en-US" sz="2000" dirty="0">
                <a:solidFill>
                  <a:schemeClr val="tx2"/>
                </a:solidFill>
              </a:rPr>
              <a:t>Two cases can not be entered into our LIMS system together as each individual    case number is required to have a tracking number to maintain proper chain of custody. </a:t>
            </a:r>
          </a:p>
          <a:p>
            <a:r>
              <a:rPr lang="en-US" sz="2000" dirty="0">
                <a:solidFill>
                  <a:schemeClr val="tx2"/>
                </a:solidFill>
              </a:rPr>
              <a:t>Crime Lab personnel under no circumstances will open and separate the              cases themselves.</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6150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B18117-EE44-417F-AF72-4355C78939A1}"/>
              </a:ext>
            </a:extLst>
          </p:cNvPr>
          <p:cNvSpPr>
            <a:spLocks noGrp="1"/>
          </p:cNvSpPr>
          <p:nvPr>
            <p:ph type="title"/>
          </p:nvPr>
        </p:nvSpPr>
        <p:spPr>
          <a:xfrm>
            <a:off x="3027924" y="991261"/>
            <a:ext cx="5754696" cy="1837349"/>
          </a:xfrm>
        </p:spPr>
        <p:txBody>
          <a:bodyPr>
            <a:normAutofit/>
          </a:bodyPr>
          <a:lstStyle/>
          <a:p>
            <a:pPr algn="ctr"/>
            <a:r>
              <a:rPr lang="en-US" sz="4800" dirty="0">
                <a:solidFill>
                  <a:schemeClr val="tx2"/>
                </a:solidFill>
              </a:rPr>
              <a:t>NO Syringes</a:t>
            </a:r>
          </a:p>
        </p:txBody>
      </p:sp>
      <p:sp>
        <p:nvSpPr>
          <p:cNvPr id="3" name="Content Placeholder 2">
            <a:extLst>
              <a:ext uri="{FF2B5EF4-FFF2-40B4-BE49-F238E27FC236}">
                <a16:creationId xmlns:a16="http://schemas.microsoft.com/office/drawing/2014/main" id="{9E280EB8-0B61-4FD5-AD38-0FC2DB4AF0B2}"/>
              </a:ext>
            </a:extLst>
          </p:cNvPr>
          <p:cNvSpPr>
            <a:spLocks noGrp="1"/>
          </p:cNvSpPr>
          <p:nvPr>
            <p:ph idx="1"/>
          </p:nvPr>
        </p:nvSpPr>
        <p:spPr>
          <a:xfrm>
            <a:off x="1303911" y="2413721"/>
            <a:ext cx="9202722" cy="4361548"/>
          </a:xfrm>
        </p:spPr>
        <p:txBody>
          <a:bodyPr anchor="t">
            <a:normAutofit fontScale="92500" lnSpcReduction="10000"/>
          </a:bodyPr>
          <a:lstStyle/>
          <a:p>
            <a:r>
              <a:rPr lang="en-US" sz="2000" dirty="0">
                <a:solidFill>
                  <a:schemeClr val="tx2"/>
                </a:solidFill>
              </a:rPr>
              <a:t>Syringes as evidence are a great health concern for lab personnel.</a:t>
            </a:r>
          </a:p>
          <a:p>
            <a:r>
              <a:rPr lang="en-US" sz="2000" dirty="0">
                <a:solidFill>
                  <a:schemeClr val="tx2"/>
                </a:solidFill>
              </a:rPr>
              <a:t>There will be no submission or testing of hypodermic syringes at the Crime Lab.</a:t>
            </a:r>
          </a:p>
          <a:p>
            <a:r>
              <a:rPr lang="en-US" sz="2000" dirty="0">
                <a:solidFill>
                  <a:schemeClr val="tx2"/>
                </a:solidFill>
              </a:rPr>
              <a:t>Cases submitted to the laboratory that contain hypodermic syringes will be returned to the submitting agency without testing. The case may only be resubmitted if the syringe is flushed. </a:t>
            </a:r>
          </a:p>
          <a:p>
            <a:r>
              <a:rPr lang="en-US" sz="2000" dirty="0">
                <a:solidFill>
                  <a:schemeClr val="tx2"/>
                </a:solidFill>
              </a:rPr>
              <a:t>The only exception to this policy is when the syringe is the screw off needle type and the needle has been entirely removed by unscrewing it from the syringe. </a:t>
            </a:r>
          </a:p>
          <a:p>
            <a:pPr lvl="1"/>
            <a:r>
              <a:rPr lang="en-US" sz="1600" dirty="0">
                <a:solidFill>
                  <a:schemeClr val="tx2"/>
                </a:solidFill>
              </a:rPr>
              <a:t>Note: Cutting the needle from the syringe </a:t>
            </a:r>
            <a:r>
              <a:rPr lang="en-US" sz="1600" b="1" u="sng" dirty="0">
                <a:solidFill>
                  <a:schemeClr val="tx2"/>
                </a:solidFill>
              </a:rPr>
              <a:t>DOES NOT </a:t>
            </a:r>
            <a:r>
              <a:rPr lang="en-US" sz="1600" dirty="0">
                <a:solidFill>
                  <a:schemeClr val="tx2"/>
                </a:solidFill>
              </a:rPr>
              <a:t>qualify for this exception.</a:t>
            </a:r>
          </a:p>
          <a:p>
            <a:r>
              <a:rPr lang="en-US" sz="2000" dirty="0">
                <a:solidFill>
                  <a:schemeClr val="tx2"/>
                </a:solidFill>
              </a:rPr>
              <a:t>A flush of the syringe is preferred. This can be preformed with a small amount of water  or alcohol.</a:t>
            </a:r>
          </a:p>
          <a:p>
            <a:pPr lvl="1"/>
            <a:r>
              <a:rPr lang="en-US" sz="1600" dirty="0">
                <a:solidFill>
                  <a:schemeClr val="tx2"/>
                </a:solidFill>
              </a:rPr>
              <a:t>Note: It is </a:t>
            </a:r>
            <a:r>
              <a:rPr lang="en-US" sz="1600" b="1" u="sng" dirty="0">
                <a:solidFill>
                  <a:schemeClr val="tx2"/>
                </a:solidFill>
              </a:rPr>
              <a:t>INCREADIBLY</a:t>
            </a:r>
            <a:r>
              <a:rPr lang="en-US" sz="1600" dirty="0">
                <a:solidFill>
                  <a:schemeClr val="tx2"/>
                </a:solidFill>
              </a:rPr>
              <a:t> important to specify which is used on the submittal form.</a:t>
            </a:r>
          </a:p>
          <a:p>
            <a:r>
              <a:rPr lang="en-US" sz="2000" dirty="0">
                <a:solidFill>
                  <a:schemeClr val="tx2"/>
                </a:solidFill>
              </a:rPr>
              <a:t>Please clearly indicate on the submittal form if a flush was completed or                               if the needle was removed from a screw off syringe.</a:t>
            </a:r>
          </a:p>
          <a:p>
            <a:pPr lvl="1"/>
            <a:r>
              <a:rPr lang="en-US" sz="1600" dirty="0">
                <a:solidFill>
                  <a:schemeClr val="tx2"/>
                </a:solidFill>
              </a:rPr>
              <a:t>If it is unclear to the evidence section if a needle syringe is included in the submission                                   the evidence may be returned. </a:t>
            </a:r>
          </a:p>
          <a:p>
            <a:pPr marL="0" indent="0">
              <a:buNone/>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802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1805</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Helpful Information About Submitting Evidence to the Crime Lab</vt:lpstr>
      <vt:lpstr>Submission Forms</vt:lpstr>
      <vt:lpstr>750 Evidence Submittal Form</vt:lpstr>
      <vt:lpstr>PowerPoint Presentation</vt:lpstr>
      <vt:lpstr>Re-Submissions</vt:lpstr>
      <vt:lpstr>750B - RUSH Request Form</vt:lpstr>
      <vt:lpstr>Evidence Submission Policies  </vt:lpstr>
      <vt:lpstr>Separate Cases into Individual Packaging</vt:lpstr>
      <vt:lpstr>NO Syringes</vt:lpstr>
      <vt:lpstr>NO Staples</vt:lpstr>
      <vt:lpstr>NO Scotch Tape</vt:lpstr>
      <vt:lpstr>Special Precautions </vt:lpstr>
      <vt:lpstr>Plastic Wrapped Sexual Assault Kits</vt:lpstr>
      <vt:lpstr>Fentanyl</vt:lpstr>
      <vt:lpstr>Firearms</vt:lpstr>
      <vt:lpstr>Separate Storage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 Information About Submitting Evidence to the Crime Lab</dc:title>
  <dc:creator>Peightal, Kara</dc:creator>
  <cp:lastModifiedBy>Peightal, Kara</cp:lastModifiedBy>
  <cp:revision>5</cp:revision>
  <dcterms:created xsi:type="dcterms:W3CDTF">2023-10-12T18:10:45Z</dcterms:created>
  <dcterms:modified xsi:type="dcterms:W3CDTF">2023-10-18T19:53:25Z</dcterms:modified>
</cp:coreProperties>
</file>